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1" r:id="rId2"/>
    <p:sldId id="279" r:id="rId3"/>
    <p:sldId id="274" r:id="rId4"/>
    <p:sldId id="285" r:id="rId5"/>
    <p:sldId id="284" r:id="rId6"/>
    <p:sldId id="278" r:id="rId7"/>
    <p:sldId id="292" r:id="rId8"/>
    <p:sldId id="286" r:id="rId9"/>
    <p:sldId id="287" r:id="rId10"/>
    <p:sldId id="263" r:id="rId11"/>
    <p:sldId id="298" r:id="rId12"/>
    <p:sldId id="303" r:id="rId13"/>
    <p:sldId id="302" r:id="rId14"/>
    <p:sldId id="260" r:id="rId15"/>
    <p:sldId id="301" r:id="rId16"/>
    <p:sldId id="258" r:id="rId17"/>
    <p:sldId id="269" r:id="rId18"/>
    <p:sldId id="276" r:id="rId19"/>
    <p:sldId id="297" r:id="rId20"/>
    <p:sldId id="30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93BA"/>
    <a:srgbClr val="BCBCAC"/>
    <a:srgbClr val="0516A7"/>
    <a:srgbClr val="E0C300"/>
    <a:srgbClr val="051664"/>
    <a:srgbClr val="E0E0D8"/>
    <a:srgbClr val="A7A7A7"/>
    <a:srgbClr val="FF3300"/>
    <a:srgbClr val="1164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75" autoAdjust="0"/>
    <p:restoredTop sz="72172" autoAdjust="0"/>
  </p:normalViewPr>
  <p:slideViewPr>
    <p:cSldViewPr>
      <p:cViewPr varScale="1">
        <p:scale>
          <a:sx n="48" d="100"/>
          <a:sy n="48" d="100"/>
        </p:scale>
        <p:origin x="1956" y="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1D27F-CB43-4015-BBF3-9FF60195A5FE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0FDB2E-2910-4ED0-98E3-1944C2371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82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1774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818DC-1A47-4628-8945-1EA5AB41518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186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2042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818DC-1A47-4628-8945-1EA5AB41518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936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826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504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250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78096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916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2970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015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0503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8451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586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7696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613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07757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2644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rgbClr val="F4C300"/>
              </a:buClr>
              <a:buSzPct val="150000"/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F818DC-1A47-4628-8945-1EA5AB41518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3878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6573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0FDB2E-2910-4ED0-98E3-1944C2371282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219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28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47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07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339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366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18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73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546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52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86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7B928-FF05-4680-B9E6-9CBF46CCBEEC}" type="datetimeFigureOut">
              <a:rPr lang="en-US" smtClean="0"/>
              <a:t>1/28/2020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EA07C-EE9C-40C2-ADB5-5ED734F62B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92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jp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0" Type="http://schemas.openxmlformats.org/officeDocument/2006/relationships/image" Target="../media/image30.jp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C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/>
          <p:cNvGrpSpPr/>
          <p:nvPr/>
        </p:nvGrpSpPr>
        <p:grpSpPr>
          <a:xfrm>
            <a:off x="6059615" y="381001"/>
            <a:ext cx="2906585" cy="4117416"/>
            <a:chOff x="8316554" y="378624"/>
            <a:chExt cx="3692574" cy="4466215"/>
          </a:xfrm>
        </p:grpSpPr>
        <p:sp>
          <p:nvSpPr>
            <p:cNvPr id="24" name="Flowchart: Stored Data 23"/>
            <p:cNvSpPr/>
            <p:nvPr/>
          </p:nvSpPr>
          <p:spPr>
            <a:xfrm rot="10800000">
              <a:off x="8316554" y="378624"/>
              <a:ext cx="3692574" cy="4466215"/>
            </a:xfrm>
            <a:prstGeom prst="flowChartOnlineStorage">
              <a:avLst/>
            </a:prstGeom>
            <a:solidFill>
              <a:srgbClr val="E0E0D8"/>
            </a:solidFill>
            <a:ln>
              <a:solidFill>
                <a:srgbClr val="E0E0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8943613" y="544208"/>
              <a:ext cx="2846943" cy="8429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The</a:t>
              </a:r>
              <a:r>
                <a:rPr lang="en-US" sz="195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 </a:t>
              </a:r>
            </a:p>
            <a:p>
              <a:r>
                <a:rPr lang="en-US" sz="25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Opportunity</a:t>
              </a:r>
            </a:p>
          </p:txBody>
        </p:sp>
        <p:cxnSp>
          <p:nvCxnSpPr>
            <p:cNvPr id="62" name="Straight Connector 61"/>
            <p:cNvCxnSpPr/>
            <p:nvPr/>
          </p:nvCxnSpPr>
          <p:spPr>
            <a:xfrm flipV="1">
              <a:off x="9229756" y="1569522"/>
              <a:ext cx="2218191" cy="1858"/>
            </a:xfrm>
            <a:prstGeom prst="line">
              <a:avLst/>
            </a:prstGeom>
            <a:ln w="19050">
              <a:solidFill>
                <a:srgbClr val="0393B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9253408" y="1661199"/>
              <a:ext cx="2223857" cy="1736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A digital public good at global scale to help us reach millions of the world’s most vulnerable children…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16" y="4569175"/>
            <a:ext cx="5037319" cy="1602783"/>
          </a:xfrm>
          <a:prstGeom prst="rect">
            <a:avLst/>
          </a:prstGeom>
        </p:spPr>
      </p:pic>
      <p:sp>
        <p:nvSpPr>
          <p:cNvPr id="52" name="Double Bracket 51"/>
          <p:cNvSpPr/>
          <p:nvPr/>
        </p:nvSpPr>
        <p:spPr>
          <a:xfrm>
            <a:off x="233325" y="171837"/>
            <a:ext cx="2779584" cy="1482416"/>
          </a:xfrm>
          <a:prstGeom prst="bracketPair">
            <a:avLst/>
          </a:prstGeom>
          <a:ln w="41275">
            <a:solidFill>
              <a:srgbClr val="0393B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67" name="Group 66"/>
          <p:cNvGrpSpPr/>
          <p:nvPr/>
        </p:nvGrpSpPr>
        <p:grpSpPr>
          <a:xfrm>
            <a:off x="240871" y="2784886"/>
            <a:ext cx="1684950" cy="1690458"/>
            <a:chOff x="388894" y="3002585"/>
            <a:chExt cx="2140589" cy="1833663"/>
          </a:xfrm>
        </p:grpSpPr>
        <p:sp>
          <p:nvSpPr>
            <p:cNvPr id="21" name="Flowchart: Stored Data 20"/>
            <p:cNvSpPr/>
            <p:nvPr/>
          </p:nvSpPr>
          <p:spPr>
            <a:xfrm rot="10800000">
              <a:off x="388894" y="3002585"/>
              <a:ext cx="1968487" cy="1833663"/>
            </a:xfrm>
            <a:prstGeom prst="flowChartOnlineStorage">
              <a:avLst/>
            </a:prstGeom>
            <a:solidFill>
              <a:srgbClr val="E0E0D8"/>
            </a:solidFill>
            <a:ln>
              <a:solidFill>
                <a:srgbClr val="E0E0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214313" indent="-214313" algn="ctr">
                <a:buFont typeface="Arial" panose="020B0604020202020204" pitchFamily="34" charset="0"/>
                <a:buChar char="•"/>
              </a:pPr>
              <a:endParaRPr lang="en-US" sz="1350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98697" y="3152970"/>
              <a:ext cx="1830786" cy="400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The</a:t>
              </a:r>
              <a:r>
                <a:rPr lang="en-US" sz="135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 Problem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762498" y="3557475"/>
              <a:ext cx="1466853" cy="12686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Global data shows the  “Staggering” prevalence of Violence Against Children </a:t>
              </a:r>
            </a:p>
          </p:txBody>
        </p:sp>
        <p:cxnSp>
          <p:nvCxnSpPr>
            <p:cNvPr id="56" name="Straight Connector 55"/>
            <p:cNvCxnSpPr/>
            <p:nvPr/>
          </p:nvCxnSpPr>
          <p:spPr>
            <a:xfrm>
              <a:off x="893474" y="3473362"/>
              <a:ext cx="1196340" cy="0"/>
            </a:xfrm>
            <a:prstGeom prst="line">
              <a:avLst/>
            </a:prstGeom>
            <a:ln w="15875">
              <a:solidFill>
                <a:srgbClr val="0393B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69"/>
          <p:cNvGrpSpPr/>
          <p:nvPr/>
        </p:nvGrpSpPr>
        <p:grpSpPr>
          <a:xfrm>
            <a:off x="3661016" y="1151319"/>
            <a:ext cx="2525671" cy="3344481"/>
            <a:chOff x="5084554" y="1222190"/>
            <a:chExt cx="3208655" cy="3627802"/>
          </a:xfrm>
        </p:grpSpPr>
        <p:sp>
          <p:nvSpPr>
            <p:cNvPr id="25" name="Flowchart: Stored Data 24"/>
            <p:cNvSpPr/>
            <p:nvPr/>
          </p:nvSpPr>
          <p:spPr>
            <a:xfrm rot="10800000">
              <a:off x="5084554" y="1222190"/>
              <a:ext cx="3166284" cy="3621664"/>
            </a:xfrm>
            <a:prstGeom prst="flowChartOnlineStorage">
              <a:avLst/>
            </a:prstGeom>
            <a:solidFill>
              <a:srgbClr val="E0E0D8"/>
            </a:solidFill>
            <a:ln>
              <a:solidFill>
                <a:srgbClr val="E0E0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5695950" y="1345473"/>
              <a:ext cx="2152650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The</a:t>
              </a:r>
              <a:r>
                <a:rPr lang="en-US" sz="165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 </a:t>
              </a:r>
              <a:r>
                <a:rPr lang="en-US" sz="21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Product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676473" y="1928812"/>
              <a:ext cx="2616736" cy="29211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Robust, fit-for-purpose tool</a:t>
              </a:r>
            </a:p>
            <a:p>
              <a:endParaRPr lang="en-US" sz="10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  <a:p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Field-tested and refined</a:t>
              </a:r>
            </a:p>
            <a:p>
              <a:endParaRPr lang="en-US" sz="10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  <a:p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Strong interagency Partnership</a:t>
              </a:r>
            </a:p>
            <a:p>
              <a:endParaRPr lang="en-US" sz="10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  <a:p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Open Governance</a:t>
              </a:r>
            </a:p>
            <a:p>
              <a:endParaRPr lang="en-US" sz="10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  <a:p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Bridging the humanitarian-development nexus</a:t>
              </a:r>
            </a:p>
            <a:p>
              <a:endParaRPr lang="en-US" sz="10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  <a:p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Primacy of user experience</a:t>
              </a:r>
            </a:p>
            <a:p>
              <a:endParaRPr lang="en-US" sz="10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  <a:p>
              <a:r>
                <a:rPr lang="en-US" sz="10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Sustainability as a requirement</a:t>
              </a:r>
            </a:p>
            <a:p>
              <a:endParaRPr lang="en-US" sz="9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</p:txBody>
        </p:sp>
        <p:cxnSp>
          <p:nvCxnSpPr>
            <p:cNvPr id="60" name="Straight Connector 59"/>
            <p:cNvCxnSpPr/>
            <p:nvPr/>
          </p:nvCxnSpPr>
          <p:spPr>
            <a:xfrm>
              <a:off x="5988573" y="1796827"/>
              <a:ext cx="1567403" cy="0"/>
            </a:xfrm>
            <a:prstGeom prst="line">
              <a:avLst/>
            </a:prstGeom>
            <a:ln w="19050">
              <a:solidFill>
                <a:srgbClr val="0393B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Group 67"/>
          <p:cNvGrpSpPr/>
          <p:nvPr/>
        </p:nvGrpSpPr>
        <p:grpSpPr>
          <a:xfrm>
            <a:off x="1808440" y="1963227"/>
            <a:ext cx="1911328" cy="2526908"/>
            <a:chOff x="2529788" y="2102877"/>
            <a:chExt cx="2428184" cy="2740971"/>
          </a:xfrm>
        </p:grpSpPr>
        <p:sp>
          <p:nvSpPr>
            <p:cNvPr id="44" name="Flowchart: Stored Data 43"/>
            <p:cNvSpPr/>
            <p:nvPr/>
          </p:nvSpPr>
          <p:spPr>
            <a:xfrm rot="10800000">
              <a:off x="2529788" y="2102877"/>
              <a:ext cx="2428184" cy="2740971"/>
            </a:xfrm>
            <a:prstGeom prst="flowChartOnlineStorage">
              <a:avLst/>
            </a:prstGeom>
            <a:solidFill>
              <a:srgbClr val="E0E0D8"/>
            </a:solidFill>
            <a:ln>
              <a:solidFill>
                <a:srgbClr val="E0E0D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776218" y="2206150"/>
              <a:ext cx="2064060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The</a:t>
              </a:r>
              <a:r>
                <a:rPr lang="en-US" sz="135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 Programming</a:t>
              </a:r>
            </a:p>
          </p:txBody>
        </p:sp>
        <p:cxnSp>
          <p:nvCxnSpPr>
            <p:cNvPr id="59" name="Straight Connector 58"/>
            <p:cNvCxnSpPr/>
            <p:nvPr/>
          </p:nvCxnSpPr>
          <p:spPr>
            <a:xfrm>
              <a:off x="3220839" y="2616200"/>
              <a:ext cx="1196340" cy="0"/>
            </a:xfrm>
            <a:prstGeom prst="line">
              <a:avLst/>
            </a:prstGeom>
            <a:ln w="19050">
              <a:solidFill>
                <a:srgbClr val="0393B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TextBox 62"/>
            <p:cNvSpPr txBox="1"/>
            <p:nvPr/>
          </p:nvSpPr>
          <p:spPr>
            <a:xfrm>
              <a:off x="3124872" y="2845156"/>
              <a:ext cx="1586357" cy="7010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dirty="0">
                  <a:solidFill>
                    <a:srgbClr val="757573"/>
                  </a:solidFill>
                  <a:latin typeface="Canaro Book" panose="00000800000000000000" pitchFamily="50" charset="0"/>
                </a:rPr>
                <a:t>UNICEF is the world leader in CP and GBV programming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044783" y="3522303"/>
              <a:ext cx="1820676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900" dirty="0">
                <a:solidFill>
                  <a:srgbClr val="757573"/>
                </a:solidFill>
                <a:latin typeface="Canaro Book" panose="00000800000000000000" pitchFamily="50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-3581742" y="-159434"/>
            <a:ext cx="12286778" cy="6331634"/>
            <a:chOff x="-4807406" y="-1361929"/>
            <a:chExt cx="16382370" cy="7713475"/>
          </a:xfrm>
        </p:grpSpPr>
        <p:grpSp>
          <p:nvGrpSpPr>
            <p:cNvPr id="47" name="Group 46"/>
            <p:cNvGrpSpPr/>
            <p:nvPr/>
          </p:nvGrpSpPr>
          <p:grpSpPr>
            <a:xfrm>
              <a:off x="-4807406" y="-1361929"/>
              <a:ext cx="16382370" cy="7713475"/>
              <a:chOff x="-4807406" y="-1361929"/>
              <a:chExt cx="16382370" cy="7713475"/>
            </a:xfrm>
          </p:grpSpPr>
          <p:grpSp>
            <p:nvGrpSpPr>
              <p:cNvPr id="27" name="Group 26"/>
              <p:cNvGrpSpPr/>
              <p:nvPr/>
            </p:nvGrpSpPr>
            <p:grpSpPr>
              <a:xfrm>
                <a:off x="-4807406" y="-1361929"/>
                <a:ext cx="16382370" cy="7672481"/>
                <a:chOff x="-4492566" y="-1507264"/>
                <a:chExt cx="16382370" cy="7672481"/>
              </a:xfrm>
            </p:grpSpPr>
            <p:grpSp>
              <p:nvGrpSpPr>
                <p:cNvPr id="16" name="Group 15"/>
                <p:cNvGrpSpPr/>
                <p:nvPr/>
              </p:nvGrpSpPr>
              <p:grpSpPr>
                <a:xfrm>
                  <a:off x="-4492566" y="-1507264"/>
                  <a:ext cx="16265419" cy="7672481"/>
                  <a:chOff x="-4722675" y="-1308924"/>
                  <a:chExt cx="16265419" cy="7672481"/>
                </a:xfrm>
              </p:grpSpPr>
              <p:sp>
                <p:nvSpPr>
                  <p:cNvPr id="10" name="Arc 9"/>
                  <p:cNvSpPr/>
                  <p:nvPr/>
                </p:nvSpPr>
                <p:spPr>
                  <a:xfrm rot="10800000" flipH="1">
                    <a:off x="-4722675" y="-1308924"/>
                    <a:ext cx="16265419" cy="7672481"/>
                  </a:xfrm>
                  <a:prstGeom prst="arc">
                    <a:avLst>
                      <a:gd name="adj1" fmla="val 15995983"/>
                      <a:gd name="adj2" fmla="val 57069"/>
                    </a:avLst>
                  </a:prstGeom>
                  <a:ln w="76200">
                    <a:solidFill>
                      <a:srgbClr val="F4C30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350"/>
                  </a:p>
                </p:txBody>
              </p:sp>
              <p:sp>
                <p:nvSpPr>
                  <p:cNvPr id="11" name="Flowchart: Connector 10"/>
                  <p:cNvSpPr/>
                  <p:nvPr/>
                </p:nvSpPr>
                <p:spPr>
                  <a:xfrm>
                    <a:off x="8408530" y="5153642"/>
                    <a:ext cx="651991" cy="548645"/>
                  </a:xfrm>
                  <a:prstGeom prst="flowChartConnector">
                    <a:avLst/>
                  </a:prstGeom>
                  <a:solidFill>
                    <a:srgbClr val="0393BA"/>
                  </a:solidFill>
                  <a:ln>
                    <a:solidFill>
                      <a:srgbClr val="0393BA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1350"/>
                  </a:p>
                </p:txBody>
              </p:sp>
            </p:grpSp>
            <p:sp>
              <p:nvSpPr>
                <p:cNvPr id="26" name="Isosceles Triangle 25"/>
                <p:cNvSpPr/>
                <p:nvPr/>
              </p:nvSpPr>
              <p:spPr>
                <a:xfrm>
                  <a:off x="11640554" y="1954568"/>
                  <a:ext cx="249250" cy="313965"/>
                </a:xfrm>
                <a:prstGeom prst="triangle">
                  <a:avLst/>
                </a:prstGeom>
                <a:solidFill>
                  <a:srgbClr val="F4C300"/>
                </a:solidFill>
                <a:ln>
                  <a:solidFill>
                    <a:srgbClr val="F4C3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350"/>
                </a:p>
              </p:txBody>
            </p:sp>
          </p:grpSp>
          <p:sp>
            <p:nvSpPr>
              <p:cNvPr id="42" name="Flowchart: Connector 41"/>
              <p:cNvSpPr/>
              <p:nvPr/>
            </p:nvSpPr>
            <p:spPr>
              <a:xfrm>
                <a:off x="2582879" y="6257518"/>
                <a:ext cx="121484" cy="93734"/>
              </a:xfrm>
              <a:prstGeom prst="flowChartConnector">
                <a:avLst/>
              </a:prstGeom>
              <a:solidFill>
                <a:srgbClr val="F4C300"/>
              </a:solidFill>
              <a:ln>
                <a:solidFill>
                  <a:srgbClr val="F4C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  <p:sp>
            <p:nvSpPr>
              <p:cNvPr id="50" name="Flowchart: Connector 49"/>
              <p:cNvSpPr/>
              <p:nvPr/>
            </p:nvSpPr>
            <p:spPr>
              <a:xfrm>
                <a:off x="2289872" y="6257812"/>
                <a:ext cx="121484" cy="93734"/>
              </a:xfrm>
              <a:prstGeom prst="flowChartConnector">
                <a:avLst/>
              </a:prstGeom>
              <a:solidFill>
                <a:srgbClr val="F4C300"/>
              </a:solidFill>
              <a:ln>
                <a:solidFill>
                  <a:srgbClr val="F4C3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/>
              </a:p>
            </p:txBody>
          </p:sp>
        </p:grpSp>
        <p:sp>
          <p:nvSpPr>
            <p:cNvPr id="76" name="Flowchart: Connector 75"/>
            <p:cNvSpPr/>
            <p:nvPr/>
          </p:nvSpPr>
          <p:spPr>
            <a:xfrm>
              <a:off x="2910499" y="6257518"/>
              <a:ext cx="121484" cy="93734"/>
            </a:xfrm>
            <a:prstGeom prst="flowChartConnector">
              <a:avLst/>
            </a:prstGeom>
            <a:solidFill>
              <a:srgbClr val="F4C300"/>
            </a:solidFill>
            <a:ln>
              <a:solidFill>
                <a:srgbClr val="F4C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51" name="TextBox 50"/>
          <p:cNvSpPr txBox="1"/>
          <p:nvPr/>
        </p:nvSpPr>
        <p:spPr>
          <a:xfrm>
            <a:off x="2256278" y="3416597"/>
            <a:ext cx="12611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solidFill>
                  <a:srgbClr val="757573"/>
                </a:solidFill>
                <a:latin typeface="Canaro Book" panose="00000800000000000000" pitchFamily="50" charset="0"/>
              </a:rPr>
              <a:t>A comprehensive strategy to strengthen social services workforce globally</a:t>
            </a:r>
          </a:p>
        </p:txBody>
      </p:sp>
      <p:grpSp>
        <p:nvGrpSpPr>
          <p:cNvPr id="54" name="Group 53"/>
          <p:cNvGrpSpPr/>
          <p:nvPr/>
        </p:nvGrpSpPr>
        <p:grpSpPr>
          <a:xfrm>
            <a:off x="6804826" y="3107956"/>
            <a:ext cx="1653617" cy="962729"/>
            <a:chOff x="2313566" y="3847641"/>
            <a:chExt cx="6211354" cy="2877534"/>
          </a:xfrm>
        </p:grpSpPr>
        <p:pic>
          <p:nvPicPr>
            <p:cNvPr id="55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1088" y="5115189"/>
              <a:ext cx="1589315" cy="1589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4205" y="4590873"/>
              <a:ext cx="1589315" cy="1589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71376" y="4544433"/>
              <a:ext cx="1589315" cy="1589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8434" y="5115188"/>
              <a:ext cx="1589315" cy="1589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4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3566" y="5135860"/>
              <a:ext cx="1589315" cy="1589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5605" y="5112289"/>
              <a:ext cx="1589315" cy="15893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9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8192" y="4308840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2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9264" y="4677765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4260" y="4164079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5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42819" y="4165352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2147" y="5227080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8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0144" y="5906946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9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2671" y="4738179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0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3449" y="4255608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7614" y="4350294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2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4079" y="4816427"/>
              <a:ext cx="795361" cy="795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3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0258" y="4010381"/>
              <a:ext cx="517174" cy="517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4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98478" y="3847641"/>
              <a:ext cx="517174" cy="517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5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92847" y="3871510"/>
              <a:ext cx="517174" cy="517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6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0870" y="3869313"/>
              <a:ext cx="517174" cy="517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7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41998" y="4229840"/>
              <a:ext cx="517174" cy="517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" name="Picture 2" descr="Icon-6Ã6-72-Children | Teays Valley Baptist Church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1702" y="4042559"/>
              <a:ext cx="517174" cy="517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01994CB-0471-4062-BB9C-51D98D1153F1}"/>
              </a:ext>
            </a:extLst>
          </p:cNvPr>
          <p:cNvSpPr txBox="1"/>
          <p:nvPr/>
        </p:nvSpPr>
        <p:spPr>
          <a:xfrm>
            <a:off x="474299" y="216145"/>
            <a:ext cx="233467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100" b="1" dirty="0"/>
              <a:t>MEASURE </a:t>
            </a:r>
            <a:r>
              <a:rPr lang="en-US" sz="2100" b="1"/>
              <a:t>Evalution-USAID</a:t>
            </a:r>
            <a:endParaRPr lang="en-US" sz="2100" b="1" dirty="0"/>
          </a:p>
          <a:p>
            <a:pPr algn="ctr"/>
            <a:r>
              <a:rPr lang="en-US" sz="2100" b="1" dirty="0"/>
              <a:t>Case Management Information System Workshop</a:t>
            </a:r>
          </a:p>
          <a:p>
            <a:pPr algn="ctr"/>
            <a:endParaRPr lang="en-US" sz="2000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3048317F-D3C8-48A8-8DBA-521FE0481A0E}"/>
              </a:ext>
            </a:extLst>
          </p:cNvPr>
          <p:cNvSpPr txBox="1"/>
          <p:nvPr/>
        </p:nvSpPr>
        <p:spPr>
          <a:xfrm>
            <a:off x="7391400" y="579120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1/20</a:t>
            </a:r>
          </a:p>
        </p:txBody>
      </p:sp>
    </p:spTree>
    <p:extLst>
      <p:ext uri="{BB962C8B-B14F-4D97-AF65-F5344CB8AC3E}">
        <p14:creationId xmlns:p14="http://schemas.microsoft.com/office/powerpoint/2010/main" val="222336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itle 4"/>
              <p:cNvSpPr txBox="1">
                <a:spLocks noGrp="1"/>
              </p:cNvSpPr>
              <p:nvPr>
                <p:ph type="title"/>
              </p:nvPr>
            </p:nvSpPr>
            <p:spPr>
              <a:xfrm>
                <a:off x="-1625" y="1"/>
                <a:ext cx="9221825" cy="5562600"/>
              </a:xfrm>
              <a:prstGeom prst="rect">
                <a:avLst/>
              </a:prstGeom>
              <a:solidFill>
                <a:schemeClr val="accent6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sz="10000" b="1" i="1" dirty="0" smtClean="0">
                              <a:solidFill>
                                <a:schemeClr val="bg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eqArr>
                            <m:eqArrPr>
                              <m:ctrlPr>
                                <a:rPr lang="en-US" sz="10000" b="1" i="1" dirty="0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/>
                            <m:e>
                              <m:r>
                                <a:rPr lang="en-US" sz="10000" b="1" i="1" dirty="0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sz="10000" b="1" i="1" dirty="0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e>
                          </m:eqArr>
                        </m:num>
                        <m:den>
                          <m:eqArr>
                            <m:eqArrPr>
                              <m:ctrlPr>
                                <a:rPr lang="en-US" sz="10000" b="1" i="1" dirty="0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sz="10000" b="1" i="1" dirty="0" smtClean="0">
                                  <a:solidFill>
                                    <a:schemeClr val="bg1"/>
                                  </a:solidFill>
                                  <a:latin typeface="Cambria Math" panose="02040503050406030204" pitchFamily="18" charset="0"/>
                                </a:rPr>
                                <m:t>?</m:t>
                              </m:r>
                            </m:e>
                            <m:e/>
                          </m:eqArr>
                        </m:den>
                      </m:f>
                    </m:oMath>
                  </m:oMathPara>
                </a14:m>
                <a:endParaRPr lang="en-US" sz="10000" b="1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5" name="Title 4"/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-1625" y="1"/>
                <a:ext cx="9221825" cy="556260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7391400" y="579120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2/20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64685" y="5588001"/>
            <a:ext cx="68173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“All neglected issues have bad data” Dr. Lincoln Chen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C4F490-7CCF-49D4-B50D-607D2D769082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PROBLEM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93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 advTm="20000"/>
    </mc:Choice>
    <mc:Fallback xmlns="">
      <p:transition spd="slow" advTm="20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7A7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201" y="304800"/>
            <a:ext cx="2991896" cy="2818464"/>
          </a:xfrm>
          <a:prstGeom prst="rect">
            <a:avLst/>
          </a:prstGeom>
          <a:solidFill>
            <a:srgbClr val="E0E0D8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rgbClr val="0393BA"/>
                </a:solidFill>
              </a:rPr>
              <a:t>1.7</a:t>
            </a:r>
            <a:r>
              <a:rPr lang="en-US" sz="6000" dirty="0">
                <a:solidFill>
                  <a:srgbClr val="0393BA"/>
                </a:solidFill>
              </a:rPr>
              <a:t> billion </a:t>
            </a:r>
          </a:p>
          <a:p>
            <a:pPr algn="ctr"/>
            <a:r>
              <a:rPr lang="en-US" sz="2000" b="1" dirty="0">
                <a:solidFill>
                  <a:srgbClr val="757573"/>
                </a:solidFill>
              </a:rPr>
              <a:t>children experienced </a:t>
            </a:r>
          </a:p>
          <a:p>
            <a:pPr algn="ctr"/>
            <a:r>
              <a:rPr lang="en-US" sz="2000" b="1" dirty="0">
                <a:solidFill>
                  <a:srgbClr val="757573"/>
                </a:solidFill>
              </a:rPr>
              <a:t>inter-personal violence</a:t>
            </a:r>
          </a:p>
          <a:p>
            <a:endParaRPr lang="en-US" sz="1350" dirty="0"/>
          </a:p>
        </p:txBody>
      </p:sp>
      <p:sp>
        <p:nvSpPr>
          <p:cNvPr id="11" name="Rectangle 10"/>
          <p:cNvSpPr/>
          <p:nvPr/>
        </p:nvSpPr>
        <p:spPr>
          <a:xfrm>
            <a:off x="6042409" y="303089"/>
            <a:ext cx="3062235" cy="2873864"/>
          </a:xfrm>
          <a:prstGeom prst="rect">
            <a:avLst/>
          </a:prstGeom>
          <a:solidFill>
            <a:srgbClr val="E0E0D8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rgbClr val="0393BA"/>
                </a:solidFill>
              </a:rPr>
              <a:t>15 </a:t>
            </a:r>
            <a:r>
              <a:rPr lang="en-US" sz="6000" dirty="0">
                <a:solidFill>
                  <a:srgbClr val="0393BA"/>
                </a:solidFill>
              </a:rPr>
              <a:t>million </a:t>
            </a:r>
          </a:p>
          <a:p>
            <a:pPr algn="ctr"/>
            <a:r>
              <a:rPr lang="en-US" sz="1600" b="1" dirty="0">
                <a:solidFill>
                  <a:srgbClr val="757573"/>
                </a:solidFill>
              </a:rPr>
              <a:t>adolescent girls experienced forced sexual intercourse or other forced sexual acts</a:t>
            </a:r>
          </a:p>
          <a:p>
            <a:endParaRPr lang="en-US" sz="1275" b="1" dirty="0">
              <a:solidFill>
                <a:srgbClr val="757573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103268" y="304802"/>
            <a:ext cx="2893925" cy="2818464"/>
          </a:xfrm>
          <a:prstGeom prst="rect">
            <a:avLst/>
          </a:prstGeom>
          <a:solidFill>
            <a:srgbClr val="757573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rgbClr val="F4C300"/>
                </a:solidFill>
              </a:rPr>
              <a:t>250</a:t>
            </a:r>
            <a:r>
              <a:rPr lang="en-US" sz="6000" dirty="0">
                <a:solidFill>
                  <a:srgbClr val="F4C300"/>
                </a:solidFill>
              </a:rPr>
              <a:t> million</a:t>
            </a:r>
          </a:p>
          <a:p>
            <a:pPr algn="ctr"/>
            <a:r>
              <a:rPr lang="en-US" sz="2000" b="1" dirty="0">
                <a:solidFill>
                  <a:srgbClr val="E0E0D8"/>
                </a:solidFill>
              </a:rPr>
              <a:t>children affected by armed conflicts globally  </a:t>
            </a:r>
          </a:p>
          <a:p>
            <a:endParaRPr lang="en-US" sz="1350" dirty="0"/>
          </a:p>
        </p:txBody>
      </p:sp>
      <p:sp>
        <p:nvSpPr>
          <p:cNvPr id="13" name="Rectangle 12"/>
          <p:cNvSpPr/>
          <p:nvPr/>
        </p:nvSpPr>
        <p:spPr>
          <a:xfrm>
            <a:off x="69850" y="2896536"/>
            <a:ext cx="3006760" cy="2818464"/>
          </a:xfrm>
          <a:prstGeom prst="rect">
            <a:avLst/>
          </a:prstGeom>
          <a:solidFill>
            <a:srgbClr val="757573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rgbClr val="F4C300"/>
                </a:solidFill>
              </a:rPr>
              <a:t>30</a:t>
            </a:r>
            <a:r>
              <a:rPr lang="en-US" sz="6000" dirty="0">
                <a:solidFill>
                  <a:srgbClr val="F4C300"/>
                </a:solidFill>
              </a:rPr>
              <a:t> million </a:t>
            </a:r>
          </a:p>
          <a:p>
            <a:pPr algn="ctr"/>
            <a:r>
              <a:rPr lang="en-US" sz="2000" b="1" dirty="0">
                <a:solidFill>
                  <a:srgbClr val="E0E0D8"/>
                </a:solidFill>
              </a:rPr>
              <a:t>children forcibly displaced from their homes  </a:t>
            </a:r>
          </a:p>
          <a:p>
            <a:endParaRPr lang="en-US" sz="1350" dirty="0"/>
          </a:p>
        </p:txBody>
      </p:sp>
      <p:sp>
        <p:nvSpPr>
          <p:cNvPr id="14" name="Rectangle 13"/>
          <p:cNvSpPr/>
          <p:nvPr/>
        </p:nvSpPr>
        <p:spPr>
          <a:xfrm>
            <a:off x="6042410" y="2896536"/>
            <a:ext cx="3062235" cy="2818464"/>
          </a:xfrm>
          <a:prstGeom prst="rect">
            <a:avLst/>
          </a:prstGeom>
          <a:solidFill>
            <a:srgbClr val="757573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dirty="0">
                <a:solidFill>
                  <a:srgbClr val="F4C300"/>
                </a:solidFill>
              </a:rPr>
              <a:t>Every</a:t>
            </a:r>
            <a:r>
              <a:rPr lang="en-US" sz="6000" b="1" dirty="0">
                <a:solidFill>
                  <a:srgbClr val="F4C300"/>
                </a:solidFill>
              </a:rPr>
              <a:t> 7</a:t>
            </a:r>
            <a:r>
              <a:rPr lang="en-US" sz="6000" dirty="0">
                <a:solidFill>
                  <a:srgbClr val="F4C300"/>
                </a:solidFill>
              </a:rPr>
              <a:t> minutes </a:t>
            </a:r>
          </a:p>
          <a:p>
            <a:pPr algn="ctr"/>
            <a:r>
              <a:rPr lang="en-US" sz="2000" b="1" dirty="0">
                <a:solidFill>
                  <a:srgbClr val="E0E0D8"/>
                </a:solidFill>
              </a:rPr>
              <a:t>an adolescent is killed by an act of violence</a:t>
            </a:r>
          </a:p>
          <a:p>
            <a:endParaRPr lang="en-US" sz="1350" dirty="0"/>
          </a:p>
        </p:txBody>
      </p:sp>
      <p:sp>
        <p:nvSpPr>
          <p:cNvPr id="15" name="Rectangle 14"/>
          <p:cNvSpPr/>
          <p:nvPr/>
        </p:nvSpPr>
        <p:spPr>
          <a:xfrm>
            <a:off x="3103268" y="2972711"/>
            <a:ext cx="2893925" cy="2742289"/>
          </a:xfrm>
          <a:prstGeom prst="rect">
            <a:avLst/>
          </a:prstGeom>
          <a:solidFill>
            <a:srgbClr val="E0E0D8"/>
          </a:solidFill>
        </p:spPr>
        <p:txBody>
          <a:bodyPr wrap="square">
            <a:spAutoFit/>
          </a:bodyPr>
          <a:lstStyle/>
          <a:p>
            <a:pPr algn="ctr"/>
            <a:r>
              <a:rPr lang="en-US" sz="6000" b="1" dirty="0">
                <a:solidFill>
                  <a:srgbClr val="0393BA"/>
                </a:solidFill>
              </a:rPr>
              <a:t>168</a:t>
            </a:r>
            <a:r>
              <a:rPr lang="en-US" sz="6000" dirty="0">
                <a:solidFill>
                  <a:srgbClr val="0393BA"/>
                </a:solidFill>
              </a:rPr>
              <a:t> million </a:t>
            </a:r>
          </a:p>
          <a:p>
            <a:pPr algn="ctr"/>
            <a:r>
              <a:rPr lang="en-US" sz="2000" b="1" dirty="0">
                <a:solidFill>
                  <a:srgbClr val="757573"/>
                </a:solidFill>
              </a:rPr>
              <a:t>children are engaged</a:t>
            </a:r>
          </a:p>
          <a:p>
            <a:pPr algn="ctr"/>
            <a:r>
              <a:rPr lang="en-US" sz="2000" b="1" dirty="0">
                <a:solidFill>
                  <a:srgbClr val="757573"/>
                </a:solidFill>
              </a:rPr>
              <a:t> child labour*</a:t>
            </a:r>
            <a:endParaRPr lang="en-US" sz="2000" dirty="0"/>
          </a:p>
          <a:p>
            <a:pPr algn="ctr"/>
            <a:r>
              <a:rPr lang="en-US" sz="900" dirty="0">
                <a:solidFill>
                  <a:srgbClr val="757573"/>
                </a:solidFill>
              </a:rPr>
              <a:t>*5% of this is worst forms of child labour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A87CC1-2AF1-4EE0-9720-17934DC851D8}"/>
              </a:ext>
            </a:extLst>
          </p:cNvPr>
          <p:cNvSpPr txBox="1"/>
          <p:nvPr/>
        </p:nvSpPr>
        <p:spPr>
          <a:xfrm>
            <a:off x="7391400" y="579120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3/20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41D86B-31A0-411F-8EB1-00D6F993A9CA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PROBLEM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0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-533400"/>
            <a:ext cx="12046449" cy="8001000"/>
          </a:xfrm>
        </p:spPr>
      </p:pic>
      <p:sp>
        <p:nvSpPr>
          <p:cNvPr id="9" name="TextBox 8"/>
          <p:cNvSpPr txBox="1"/>
          <p:nvPr/>
        </p:nvSpPr>
        <p:spPr>
          <a:xfrm>
            <a:off x="7564807" y="571500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4/20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BC42F28-C69B-40E8-BF2E-1C627EE3233D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PROBLEM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2F6C15-54B5-4415-B31F-B4DC2C5719C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370" y="48340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475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-533400"/>
            <a:ext cx="11582400" cy="7681938"/>
          </a:xfrm>
        </p:spPr>
      </p:pic>
      <p:sp>
        <p:nvSpPr>
          <p:cNvPr id="6" name="TextBox 5"/>
          <p:cNvSpPr txBox="1"/>
          <p:nvPr/>
        </p:nvSpPr>
        <p:spPr>
          <a:xfrm>
            <a:off x="7467600" y="5638800"/>
            <a:ext cx="1828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5/20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D83414-3335-4268-88B1-28D4713AE9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4010" b="2"/>
          <a:stretch/>
        </p:blipFill>
        <p:spPr>
          <a:xfrm>
            <a:off x="5181600" y="-457200"/>
            <a:ext cx="3962400" cy="4117551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ln w="76200">
            <a:solidFill>
              <a:schemeClr val="bg1"/>
            </a:solidFill>
          </a:ln>
        </p:spPr>
      </p:pic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2113D4CF-206E-4E6A-A654-9E0BD0661597}"/>
              </a:ext>
            </a:extLst>
          </p:cNvPr>
          <p:cNvSpPr/>
          <p:nvPr/>
        </p:nvSpPr>
        <p:spPr>
          <a:xfrm>
            <a:off x="228600" y="76200"/>
            <a:ext cx="2133600" cy="1143000"/>
          </a:xfrm>
          <a:prstGeom prst="wedgeEllipseCallout">
            <a:avLst>
              <a:gd name="adj1" fmla="val 63195"/>
              <a:gd name="adj2" fmla="val 29772"/>
            </a:avLst>
          </a:prstGeom>
          <a:solidFill>
            <a:schemeClr val="bg1"/>
          </a:solidFill>
          <a:ln>
            <a:solidFill>
              <a:srgbClr val="0393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0393BA"/>
                </a:solidFill>
              </a:rPr>
              <a:t>This is the strategic way…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B4C329-3B79-46AB-BAD7-9A96E12D4203}"/>
              </a:ext>
            </a:extLst>
          </p:cNvPr>
          <p:cNvSpPr txBox="1"/>
          <p:nvPr/>
        </p:nvSpPr>
        <p:spPr>
          <a:xfrm>
            <a:off x="304800" y="5486400"/>
            <a:ext cx="12954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PROGRAM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4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42" y="-13138"/>
            <a:ext cx="10345309" cy="6871138"/>
          </a:xfrm>
        </p:spPr>
      </p:pic>
      <p:sp>
        <p:nvSpPr>
          <p:cNvPr id="5" name="TextBox 4"/>
          <p:cNvSpPr txBox="1"/>
          <p:nvPr/>
        </p:nvSpPr>
        <p:spPr>
          <a:xfrm>
            <a:off x="2057400" y="1143695"/>
            <a:ext cx="685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7200" b="1" dirty="0">
                <a:solidFill>
                  <a:schemeClr val="bg1"/>
                </a:solidFill>
              </a:rPr>
              <a:t>Systems building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74037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6/20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564C801-9162-4FCB-BA20-B7F6D4B2A607}"/>
              </a:ext>
            </a:extLst>
          </p:cNvPr>
          <p:cNvSpPr txBox="1"/>
          <p:nvPr/>
        </p:nvSpPr>
        <p:spPr>
          <a:xfrm>
            <a:off x="304800" y="5486400"/>
            <a:ext cx="12954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PROGRAM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95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 advTm="20000"/>
    </mc:Choice>
    <mc:Fallback xmlns="">
      <p:transition spd="slow" advTm="20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400" y="0"/>
            <a:ext cx="10401299" cy="6934200"/>
          </a:xfrm>
        </p:spPr>
      </p:pic>
      <p:sp>
        <p:nvSpPr>
          <p:cNvPr id="6" name="TextBox 5"/>
          <p:cNvSpPr txBox="1"/>
          <p:nvPr/>
        </p:nvSpPr>
        <p:spPr>
          <a:xfrm>
            <a:off x="7474037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7/20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0A28CA-381A-4276-BFFF-4BC50AD067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037" y="4038600"/>
            <a:ext cx="1761609" cy="148015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7C3574A-F982-479D-8112-00FA1B6D285A}"/>
              </a:ext>
            </a:extLst>
          </p:cNvPr>
          <p:cNvSpPr txBox="1"/>
          <p:nvPr/>
        </p:nvSpPr>
        <p:spPr>
          <a:xfrm>
            <a:off x="304800" y="5486400"/>
            <a:ext cx="12954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PROGRAM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23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0F23D3F-A110-44E1-B0C8-9DD4A5ADB2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28800" y="-200526"/>
            <a:ext cx="11176000" cy="70585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693F56-33AB-4D7B-BE7F-5B470D01ADCE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6172200" y="1035810"/>
            <a:ext cx="2667000" cy="2286000"/>
          </a:xfrm>
          <a:prstGeom prst="rect">
            <a:avLst/>
          </a:prstGeom>
          <a:ln>
            <a:solidFill>
              <a:srgbClr val="0393BA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CBED818-DF75-4570-BED1-47E6CB97CDC9}"/>
              </a:ext>
            </a:extLst>
          </p:cNvPr>
          <p:cNvSpPr txBox="1"/>
          <p:nvPr/>
        </p:nvSpPr>
        <p:spPr>
          <a:xfrm>
            <a:off x="304800" y="5486400"/>
            <a:ext cx="12954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PROGRAM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2973-0B38-4A75-81C9-2821C3727532}"/>
              </a:ext>
            </a:extLst>
          </p:cNvPr>
          <p:cNvSpPr txBox="1"/>
          <p:nvPr/>
        </p:nvSpPr>
        <p:spPr>
          <a:xfrm>
            <a:off x="7474037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8/20</a:t>
            </a:r>
          </a:p>
        </p:txBody>
      </p:sp>
    </p:spTree>
    <p:extLst>
      <p:ext uri="{BB962C8B-B14F-4D97-AF65-F5344CB8AC3E}">
        <p14:creationId xmlns:p14="http://schemas.microsoft.com/office/powerpoint/2010/main" val="4031068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" y="-228600"/>
            <a:ext cx="9202845" cy="7677274"/>
          </a:xfrm>
        </p:spPr>
      </p:pic>
      <p:sp>
        <p:nvSpPr>
          <p:cNvPr id="6" name="Oval 5"/>
          <p:cNvSpPr/>
          <p:nvPr/>
        </p:nvSpPr>
        <p:spPr>
          <a:xfrm>
            <a:off x="4898016" y="3254704"/>
            <a:ext cx="2667000" cy="251460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Is this data working for children?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51649" y="5793421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9/20</a:t>
            </a:r>
          </a:p>
        </p:txBody>
      </p:sp>
      <p:sp>
        <p:nvSpPr>
          <p:cNvPr id="7" name="Oval 6"/>
          <p:cNvSpPr/>
          <p:nvPr/>
        </p:nvSpPr>
        <p:spPr>
          <a:xfrm>
            <a:off x="670560" y="764221"/>
            <a:ext cx="2667000" cy="2514600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In CP, we gather 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</a:rPr>
              <a:t>A LOT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</a:rPr>
              <a:t> of data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E5D116F-EF76-49A9-876F-C4A47113FAA0}"/>
              </a:ext>
            </a:extLst>
          </p:cNvPr>
          <p:cNvSpPr txBox="1"/>
          <p:nvPr/>
        </p:nvSpPr>
        <p:spPr>
          <a:xfrm>
            <a:off x="304800" y="5486400"/>
            <a:ext cx="12954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PROGRAM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30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"/>
            <a:ext cx="9144000" cy="5664497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400" dirty="0">
              <a:solidFill>
                <a:schemeClr val="bg1"/>
              </a:solidFill>
            </a:endParaRPr>
          </a:p>
          <a:p>
            <a:pPr marL="400050" lvl="1" indent="0" algn="r">
              <a:buNone/>
            </a:pPr>
            <a:r>
              <a:rPr lang="en-US" sz="6800" dirty="0">
                <a:solidFill>
                  <a:schemeClr val="bg1"/>
                </a:solidFill>
              </a:rPr>
              <a:t>	THIS IS </a:t>
            </a:r>
          </a:p>
          <a:p>
            <a:pPr marL="400050" lvl="1" indent="0" algn="r">
              <a:buNone/>
            </a:pPr>
            <a:r>
              <a:rPr lang="en-US" sz="6800" dirty="0">
                <a:solidFill>
                  <a:schemeClr val="bg1"/>
                </a:solidFill>
              </a:rPr>
              <a:t>THE MOST </a:t>
            </a:r>
          </a:p>
          <a:p>
            <a:pPr marL="400050" lvl="1" indent="0" algn="r">
              <a:buNone/>
            </a:pPr>
            <a:r>
              <a:rPr lang="en-US" sz="6800" dirty="0">
                <a:solidFill>
                  <a:schemeClr val="bg1"/>
                </a:solidFill>
              </a:rPr>
              <a:t>SENSITIVE DATA </a:t>
            </a:r>
          </a:p>
          <a:p>
            <a:pPr marL="400050" lvl="1" indent="0" algn="r">
              <a:buNone/>
            </a:pPr>
            <a:r>
              <a:rPr lang="en-US" sz="6800" dirty="0">
                <a:solidFill>
                  <a:schemeClr val="bg1"/>
                </a:solidFill>
              </a:rPr>
              <a:t>WE GATHER. </a:t>
            </a:r>
            <a:endParaRPr lang="en-US" sz="1600" dirty="0">
              <a:solidFill>
                <a:schemeClr val="bg1"/>
              </a:solidFill>
            </a:endParaRPr>
          </a:p>
        </p:txBody>
      </p:sp>
      <p:pic>
        <p:nvPicPr>
          <p:cNvPr id="6" name="Picture Placeholder 4">
            <a:extLst>
              <a:ext uri="{FF2B5EF4-FFF2-40B4-BE49-F238E27FC236}">
                <a16:creationId xmlns:a16="http://schemas.microsoft.com/office/drawing/2014/main" id="{8B573209-9172-473E-A932-A3CCCCDCF9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62" b="97396" l="3027" r="94727">
                        <a14:foregroundMark x1="32227" y1="29167" x2="31720" y2="24370"/>
                        <a14:foregroundMark x1="32557" y1="17972" x2="37012" y2="11328"/>
                        <a14:foregroundMark x1="37012" y1="11328" x2="46484" y2="4362"/>
                        <a14:foregroundMark x1="46484" y1="4362" x2="62109" y2="4622"/>
                        <a14:foregroundMark x1="62109" y1="4622" x2="73633" y2="10417"/>
                        <a14:foregroundMark x1="73633" y1="10417" x2="79785" y2="20247"/>
                        <a14:foregroundMark x1="79785" y1="20247" x2="77734" y2="30339"/>
                        <a14:foregroundMark x1="77734" y1="30339" x2="72070" y2="38607"/>
                        <a14:foregroundMark x1="2124" y1="59487" x2="391" y2="60677"/>
                        <a14:foregroundMark x1="2607" y1="59155" x2="2254" y2="59397"/>
                        <a14:foregroundMark x1="391" y1="60677" x2="1660" y2="94792"/>
                        <a14:foregroundMark x1="1660" y1="94792" x2="15625" y2="99805"/>
                        <a14:foregroundMark x1="15625" y1="99805" x2="49707" y2="99870"/>
                        <a14:foregroundMark x1="49707" y1="99870" x2="88184" y2="99089"/>
                        <a14:foregroundMark x1="88184" y1="99089" x2="94824" y2="90885"/>
                        <a14:foregroundMark x1="94824" y1="90885" x2="87207" y2="63997"/>
                        <a14:foregroundMark x1="86914" y1="83984" x2="91699" y2="93359"/>
                        <a14:foregroundMark x1="91699" y1="93359" x2="66602" y2="99740"/>
                        <a14:foregroundMark x1="66602" y1="99740" x2="24609" y2="96810"/>
                        <a14:foregroundMark x1="24609" y1="96810" x2="11133" y2="99674"/>
                        <a14:foregroundMark x1="11133" y1="99674" x2="8398" y2="89193"/>
                        <a14:foregroundMark x1="8398" y1="89193" x2="13184" y2="80339"/>
                        <a14:foregroundMark x1="13184" y1="80339" x2="25586" y2="75195"/>
                        <a14:foregroundMark x1="25586" y1="75195" x2="62207" y2="78971"/>
                        <a14:foregroundMark x1="20508" y1="78711" x2="12207" y2="89323"/>
                        <a14:foregroundMark x1="12207" y1="89323" x2="12793" y2="99609"/>
                        <a14:foregroundMark x1="12793" y1="99609" x2="27344" y2="99740"/>
                        <a14:foregroundMark x1="27344" y1="99740" x2="86523" y2="97396"/>
                        <a14:foregroundMark x1="86523" y1="97396" x2="91211" y2="88542"/>
                        <a14:foregroundMark x1="91211" y1="88542" x2="56348" y2="80339"/>
                        <a14:foregroundMark x1="56348" y1="80339" x2="36523" y2="77930"/>
                        <a14:foregroundMark x1="36523" y1="77930" x2="13867" y2="80534"/>
                        <a14:foregroundMark x1="4004" y1="58919" x2="293" y2="68294"/>
                        <a14:foregroundMark x1="293" y1="68294" x2="977" y2="98698"/>
                        <a14:foregroundMark x1="977" y1="98698" x2="6348" y2="88477"/>
                        <a14:foregroundMark x1="6348" y1="88477" x2="7227" y2="77995"/>
                        <a14:foregroundMark x1="7227" y1="77995" x2="3100" y2="59380"/>
                        <a14:backgroundMark x1="31641" y1="12240" x2="29102" y2="31641"/>
                        <a14:backgroundMark x1="29102" y1="31641" x2="34082" y2="40560"/>
                        <a14:backgroundMark x1="34082" y1="40560" x2="24316" y2="47591"/>
                        <a14:backgroundMark x1="24316" y1="47591" x2="11621" y2="51823"/>
                        <a14:backgroundMark x1="11621" y1="51823" x2="1758" y2="58724"/>
                        <a14:backgroundMark x1="1758" y1="58724" x2="684" y2="16016"/>
                        <a14:backgroundMark x1="684" y1="16016" x2="10938" y2="9049"/>
                        <a14:backgroundMark x1="10938" y1="9049" x2="31641" y2="11849"/>
                      </a14:backgroundRemoval>
                    </a14:imgEffect>
                    <a14:imgEffect>
                      <a14:artisticPencilGrayscale trans="100000"/>
                    </a14:imgEffect>
                  </a14:imgLayer>
                </a14:imgProps>
              </a:ext>
            </a:extLst>
          </a:blip>
          <a:srcRect l="7808"/>
          <a:stretch/>
        </p:blipFill>
        <p:spPr>
          <a:xfrm>
            <a:off x="0" y="-46131"/>
            <a:ext cx="3505200" cy="570311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10400" y="5664498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10/20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AE6D40-EF86-4C8F-AEEE-888BA593D8FB}"/>
              </a:ext>
            </a:extLst>
          </p:cNvPr>
          <p:cNvSpPr txBox="1"/>
          <p:nvPr/>
        </p:nvSpPr>
        <p:spPr>
          <a:xfrm>
            <a:off x="304800" y="5486400"/>
            <a:ext cx="12954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PROGRAM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8DE481-ECE1-4838-9DFD-FF6B772BF432}"/>
              </a:ext>
            </a:extLst>
          </p:cNvPr>
          <p:cNvSpPr txBox="1"/>
          <p:nvPr/>
        </p:nvSpPr>
        <p:spPr>
          <a:xfrm>
            <a:off x="8153400" y="5273033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(period)</a:t>
            </a:r>
          </a:p>
        </p:txBody>
      </p:sp>
    </p:spTree>
    <p:extLst>
      <p:ext uri="{BB962C8B-B14F-4D97-AF65-F5344CB8AC3E}">
        <p14:creationId xmlns:p14="http://schemas.microsoft.com/office/powerpoint/2010/main" val="11694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 advTm="20000"/>
    </mc:Choice>
    <mc:Fallback xmlns="">
      <p:transition spd="slow" advTm="20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C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D3D0D23-6E39-41FF-AF33-54497CAF4A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358191"/>
            <a:ext cx="7924800" cy="303620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F74512-6D38-4436-9DCD-D958085C4B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950" y="128417"/>
            <a:ext cx="6430299" cy="20823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357CB2-B2F7-41A9-91A3-1FEBC67E0F88}"/>
              </a:ext>
            </a:extLst>
          </p:cNvPr>
          <p:cNvSpPr txBox="1"/>
          <p:nvPr/>
        </p:nvSpPr>
        <p:spPr>
          <a:xfrm>
            <a:off x="7010400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11/20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004F2A-A5CE-498B-A1F8-EBE45D504A9E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PRODUCT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01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EC4196A3-DC17-4275-87E3-4D3E8D547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4800600" cy="324540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CEFB25E-E454-464E-98A4-E28131C722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495" y="3517446"/>
            <a:ext cx="4863095" cy="32436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76CA06A-7D84-4B29-9748-2E6497B6FC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95651"/>
            <a:ext cx="6528231" cy="35052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DDA98FF-0484-4E42-A306-30173C9EEC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0"/>
            <a:ext cx="5943600" cy="3546868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C9B59948-E91F-426C-B332-422DA2DFB241}"/>
              </a:ext>
            </a:extLst>
          </p:cNvPr>
          <p:cNvSpPr txBox="1"/>
          <p:nvPr/>
        </p:nvSpPr>
        <p:spPr>
          <a:xfrm>
            <a:off x="7010400" y="5664498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12/20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1B24BFC-9D2D-4EB1-87E2-FA5BFBC56648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PRODUCT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856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FBD4BA0-5E13-4403-B4A7-40DF3A0185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22F0806-F5D8-4CCD-A924-6CC3D7BB26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47255" y="-59376"/>
            <a:ext cx="9386886" cy="6923798"/>
            <a:chOff x="-329674" y="-51881"/>
            <a:chExt cx="12515851" cy="6923798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C48C9CA8-31F2-4E7F-B5F8-52BB1996D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C590ED89-E9C6-402B-8700-DCDA669522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1A6861F9-7385-40F8-BA83-B8DFF7F33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D41F8744-72EA-46E8-ABFE-852031D4A8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9F0E0968-3DB0-43C4-8318-A6D9119D4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33CE9E31-D43C-454C-BFBE-C030D98E2A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3927A156-CD49-44E3-BA78-CE0AA02505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2B83C26B-3353-4E6D-86D4-9461A7A86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2FB70090-1FB7-4335-9B1E-1E7EC6A2FB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B862257F-455F-4E18-A480-B22E8EFE1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3C9DF0C4-8430-481B-B3E7-B8F79BC0F4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91D50B8E-D94F-4944-9FD2-08DD35E29B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bg1">
                  <a:alpha val="35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5" name="Freeform 17">
              <a:extLst>
                <a:ext uri="{FF2B5EF4-FFF2-40B4-BE49-F238E27FC236}">
                  <a16:creationId xmlns:a16="http://schemas.microsoft.com/office/drawing/2014/main" id="{9B0A066C-DC3D-4E53-AC63-00DF45416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6" name="Freeform 18">
              <a:extLst>
                <a:ext uri="{FF2B5EF4-FFF2-40B4-BE49-F238E27FC236}">
                  <a16:creationId xmlns:a16="http://schemas.microsoft.com/office/drawing/2014/main" id="{D2D040EF-76C0-496D-8C72-9DB143C3AD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7" name="Freeform 19">
              <a:extLst>
                <a:ext uri="{FF2B5EF4-FFF2-40B4-BE49-F238E27FC236}">
                  <a16:creationId xmlns:a16="http://schemas.microsoft.com/office/drawing/2014/main" id="{15FC8221-21EA-4D83-809B-108B7E0C5B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8" name="Freeform 20">
              <a:extLst>
                <a:ext uri="{FF2B5EF4-FFF2-40B4-BE49-F238E27FC236}">
                  <a16:creationId xmlns:a16="http://schemas.microsoft.com/office/drawing/2014/main" id="{5A181F7D-35FA-49F3-8BCB-5D7250BA42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29" name="Freeform 21">
              <a:extLst>
                <a:ext uri="{FF2B5EF4-FFF2-40B4-BE49-F238E27FC236}">
                  <a16:creationId xmlns:a16="http://schemas.microsoft.com/office/drawing/2014/main" id="{188DFD0A-AECC-43FC-B06B-D2A8A2EB9F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0" name="Freeform 22">
              <a:extLst>
                <a:ext uri="{FF2B5EF4-FFF2-40B4-BE49-F238E27FC236}">
                  <a16:creationId xmlns:a16="http://schemas.microsoft.com/office/drawing/2014/main" id="{1769DE60-D3FA-40D0-96A4-6BEAD0C386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1" name="Freeform 23">
              <a:extLst>
                <a:ext uri="{FF2B5EF4-FFF2-40B4-BE49-F238E27FC236}">
                  <a16:creationId xmlns:a16="http://schemas.microsoft.com/office/drawing/2014/main" id="{18E5EA87-065F-44FB-B99A-484483E31A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bg1">
                  <a:alpha val="35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4D1134DD-41FF-47C3-A5C0-D27796518B7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9"/>
          <a:stretch/>
        </p:blipFill>
        <p:spPr>
          <a:xfrm>
            <a:off x="20" y="10"/>
            <a:ext cx="9141694" cy="5696067"/>
          </a:xfrm>
          <a:custGeom>
            <a:avLst/>
            <a:gdLst>
              <a:gd name="connsiteX0" fmla="*/ 0 w 12188952"/>
              <a:gd name="connsiteY0" fmla="*/ 0 h 5696077"/>
              <a:gd name="connsiteX1" fmla="*/ 12188952 w 12188952"/>
              <a:gd name="connsiteY1" fmla="*/ 0 h 5696077"/>
              <a:gd name="connsiteX2" fmla="*/ 12188952 w 12188952"/>
              <a:gd name="connsiteY2" fmla="*/ 4710335 h 5696077"/>
              <a:gd name="connsiteX3" fmla="*/ 12113803 w 12188952"/>
              <a:gd name="connsiteY3" fmla="*/ 4718295 h 5696077"/>
              <a:gd name="connsiteX4" fmla="*/ 6753597 w 12188952"/>
              <a:gd name="connsiteY4" fmla="*/ 5041852 h 5696077"/>
              <a:gd name="connsiteX5" fmla="*/ 400746 w 12188952"/>
              <a:gd name="connsiteY5" fmla="*/ 4870509 h 5696077"/>
              <a:gd name="connsiteX6" fmla="*/ 3700 w 12188952"/>
              <a:gd name="connsiteY6" fmla="*/ 4833875 h 5696077"/>
              <a:gd name="connsiteX7" fmla="*/ 3700 w 12188952"/>
              <a:gd name="connsiteY7" fmla="*/ 5696077 h 5696077"/>
              <a:gd name="connsiteX8" fmla="*/ 0 w 12188952"/>
              <a:gd name="connsiteY8" fmla="*/ 5696077 h 5696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188952" h="5696077">
                <a:moveTo>
                  <a:pt x="0" y="0"/>
                </a:moveTo>
                <a:lnTo>
                  <a:pt x="12188952" y="0"/>
                </a:lnTo>
                <a:lnTo>
                  <a:pt x="12188952" y="4710335"/>
                </a:lnTo>
                <a:lnTo>
                  <a:pt x="12113803" y="4718295"/>
                </a:lnTo>
                <a:cubicBezTo>
                  <a:pt x="10139508" y="4916244"/>
                  <a:pt x="8237152" y="5009247"/>
                  <a:pt x="6753597" y="5041852"/>
                </a:cubicBezTo>
                <a:cubicBezTo>
                  <a:pt x="4940362" y="5081701"/>
                  <a:pt x="2657278" y="5062371"/>
                  <a:pt x="400746" y="4870509"/>
                </a:cubicBezTo>
                <a:lnTo>
                  <a:pt x="3700" y="4833875"/>
                </a:lnTo>
                <a:lnTo>
                  <a:pt x="3700" y="5696077"/>
                </a:lnTo>
                <a:lnTo>
                  <a:pt x="0" y="569607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2C95B7C-FC85-4419-B602-37795C396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5558" y="5202936"/>
            <a:ext cx="7077456" cy="7863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500" dirty="0">
                <a:solidFill>
                  <a:schemeClr val="bg1"/>
                </a:solidFill>
              </a:rPr>
              <a:t>Primero™ v1 at scale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3A3B27F-483A-4246-960A-D0AA94E05FE1}"/>
              </a:ext>
            </a:extLst>
          </p:cNvPr>
          <p:cNvSpPr txBox="1"/>
          <p:nvPr/>
        </p:nvSpPr>
        <p:spPr>
          <a:xfrm>
            <a:off x="7010400" y="5664498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13/20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E518C46-4A0E-4085-B373-A68EF5116173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PRODUCT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96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-1889"/>
            <a:ext cx="9144000" cy="923330"/>
          </a:xfrm>
          <a:prstGeom prst="rect">
            <a:avLst/>
          </a:prstGeom>
          <a:solidFill>
            <a:srgbClr val="E0E0D8"/>
          </a:solidFill>
        </p:spPr>
        <p:txBody>
          <a:bodyPr wrap="square" rtlCol="0">
            <a:spAutoFit/>
          </a:bodyPr>
          <a:lstStyle/>
          <a:p>
            <a:endParaRPr lang="en-US" sz="1350" dirty="0"/>
          </a:p>
          <a:p>
            <a:endParaRPr lang="en-US" sz="1350" dirty="0"/>
          </a:p>
          <a:p>
            <a:endParaRPr lang="en-US" sz="1350" dirty="0"/>
          </a:p>
          <a:p>
            <a:endParaRPr lang="en-US" sz="1350" dirty="0"/>
          </a:p>
        </p:txBody>
      </p:sp>
      <p:pic>
        <p:nvPicPr>
          <p:cNvPr id="1030" name="Picture 6" descr="Microsoft Reportedly Increasing Efforts To Encrypt Its Traff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15" y="1091757"/>
            <a:ext cx="1832063" cy="95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AB1F77-6D90-43AF-ADDA-03603D9F1B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929" y="1505873"/>
            <a:ext cx="6021144" cy="465270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7CB5424-DD79-431D-9D23-1819910129E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133" y="1171998"/>
            <a:ext cx="825733" cy="47638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78A5C13-0553-4E1F-ACCD-6649AC292F4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626" y="1201261"/>
            <a:ext cx="1431619" cy="107292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417B58EA-72D3-4A08-96FA-BFD651279DA6}"/>
              </a:ext>
            </a:extLst>
          </p:cNvPr>
          <p:cNvSpPr txBox="1"/>
          <p:nvPr/>
        </p:nvSpPr>
        <p:spPr>
          <a:xfrm>
            <a:off x="7086600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14/20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E5759A-6864-4B8A-89C1-83A52E846D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118" y="2234288"/>
            <a:ext cx="2209800" cy="8839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21FFE2F-0003-425C-891A-9AE5623BC1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505" y="3237023"/>
            <a:ext cx="1594709" cy="1269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2F0207-C0FB-4CA9-AE25-321A22079020}"/>
              </a:ext>
            </a:extLst>
          </p:cNvPr>
          <p:cNvSpPr txBox="1"/>
          <p:nvPr/>
        </p:nvSpPr>
        <p:spPr>
          <a:xfrm rot="16200000">
            <a:off x="-1305000" y="2161359"/>
            <a:ext cx="9144000" cy="300082"/>
          </a:xfrm>
          <a:prstGeom prst="rect">
            <a:avLst/>
          </a:prstGeom>
          <a:solidFill>
            <a:srgbClr val="E0E0D8"/>
          </a:solidFill>
        </p:spPr>
        <p:txBody>
          <a:bodyPr wrap="square" rtlCol="0">
            <a:spAutoFit/>
          </a:bodyPr>
          <a:lstStyle/>
          <a:p>
            <a:endParaRPr lang="en-US" sz="135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B866F15-6521-45C1-A10D-CC37E9B2A5C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6" y="3846622"/>
            <a:ext cx="3052763" cy="20351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1EF542D-9AE5-481F-9663-ED21B4A597A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221" y="1025708"/>
            <a:ext cx="1666875" cy="73342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A12DBCB-692F-47DC-8475-2D75DCE6AF8E}"/>
              </a:ext>
            </a:extLst>
          </p:cNvPr>
          <p:cNvSpPr txBox="1"/>
          <p:nvPr/>
        </p:nvSpPr>
        <p:spPr>
          <a:xfrm>
            <a:off x="1308495" y="-51086"/>
            <a:ext cx="6997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rgbClr val="0393BA"/>
                </a:solidFill>
              </a:rPr>
              <a:t>Primero is a Partnership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36DEEA4-E500-4629-861F-A8185B49D99C}"/>
              </a:ext>
            </a:extLst>
          </p:cNvPr>
          <p:cNvSpPr txBox="1"/>
          <p:nvPr/>
        </p:nvSpPr>
        <p:spPr>
          <a:xfrm>
            <a:off x="0" y="6462602"/>
            <a:ext cx="9144000" cy="923330"/>
          </a:xfrm>
          <a:prstGeom prst="rect">
            <a:avLst/>
          </a:prstGeom>
          <a:solidFill>
            <a:srgbClr val="E0E0D8"/>
          </a:solidFill>
        </p:spPr>
        <p:txBody>
          <a:bodyPr wrap="square" rtlCol="0">
            <a:spAutoFit/>
          </a:bodyPr>
          <a:lstStyle/>
          <a:p>
            <a:endParaRPr lang="en-US" sz="1350" dirty="0"/>
          </a:p>
          <a:p>
            <a:endParaRPr lang="en-US" sz="1350" dirty="0"/>
          </a:p>
          <a:p>
            <a:endParaRPr lang="en-US" sz="1350" dirty="0"/>
          </a:p>
          <a:p>
            <a:endParaRPr lang="en-US" sz="1350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05B2AA8-67E3-4FA9-BAD4-8941057D612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382" y="5735486"/>
            <a:ext cx="825733" cy="5703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30D763-F0EB-4F9F-BE22-FCD84BC738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238" y="3243922"/>
            <a:ext cx="1012600" cy="10126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3B9D85D7-CF39-408D-985B-FCB33AD0CC1B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PRODUCT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705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D29BF4-08F2-4154-A2D2-CD7C346F92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100"/>
            <a:ext cx="9296399" cy="55085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6BE9D5-B685-41DB-B85D-E7BF297E0B29}"/>
              </a:ext>
            </a:extLst>
          </p:cNvPr>
          <p:cNvSpPr txBox="1"/>
          <p:nvPr/>
        </p:nvSpPr>
        <p:spPr>
          <a:xfrm>
            <a:off x="2641601" y="5471012"/>
            <a:ext cx="4063999" cy="954107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en-CA" sz="2800" dirty="0">
                <a:latin typeface="+mj-lt"/>
              </a:rPr>
              <a:t>30 </a:t>
            </a:r>
            <a:r>
              <a:rPr lang="en-CA" sz="2800" dirty="0">
                <a:solidFill>
                  <a:srgbClr val="92D050"/>
                </a:solidFill>
                <a:latin typeface="+mj-lt"/>
              </a:rPr>
              <a:t>live</a:t>
            </a:r>
            <a:r>
              <a:rPr lang="en-CA" sz="2800" dirty="0">
                <a:latin typeface="+mj-lt"/>
              </a:rPr>
              <a:t> instances</a:t>
            </a:r>
          </a:p>
          <a:p>
            <a:r>
              <a:rPr lang="en-CA" sz="2400" dirty="0">
                <a:latin typeface="+mj-lt"/>
              </a:rPr>
              <a:t>	8 </a:t>
            </a:r>
            <a:r>
              <a:rPr lang="en-CA" sz="2400" dirty="0">
                <a:solidFill>
                  <a:schemeClr val="accent4"/>
                </a:solidFill>
                <a:latin typeface="+mj-lt"/>
              </a:rPr>
              <a:t>planned</a:t>
            </a:r>
            <a:r>
              <a:rPr lang="en-CA" sz="2400" dirty="0">
                <a:latin typeface="+mj-lt"/>
              </a:rPr>
              <a:t> instances</a:t>
            </a:r>
            <a:r>
              <a:rPr lang="en-CA" sz="2800" dirty="0">
                <a:latin typeface="+mj-lt"/>
              </a:rPr>
              <a:t> </a:t>
            </a:r>
            <a:r>
              <a:rPr lang="en-CA" sz="1200" dirty="0">
                <a:latin typeface="+mj-lt"/>
              </a:rPr>
              <a:t>(2019)</a:t>
            </a:r>
            <a:endParaRPr lang="en-CA" sz="2800" dirty="0">
              <a:latin typeface="+mj-lt"/>
            </a:endParaRPr>
          </a:p>
        </p:txBody>
      </p:sp>
      <p:sp>
        <p:nvSpPr>
          <p:cNvPr id="6" name="Isosceles Triangle 5">
            <a:extLst>
              <a:ext uri="{FF2B5EF4-FFF2-40B4-BE49-F238E27FC236}">
                <a16:creationId xmlns:a16="http://schemas.microsoft.com/office/drawing/2014/main" id="{A93BA9C4-571B-4865-A225-DDB1637EFCEE}"/>
              </a:ext>
            </a:extLst>
          </p:cNvPr>
          <p:cNvSpPr/>
          <p:nvPr/>
        </p:nvSpPr>
        <p:spPr>
          <a:xfrm>
            <a:off x="1777654" y="5386708"/>
            <a:ext cx="1313734" cy="1275463"/>
          </a:xfrm>
          <a:prstGeom prst="triangle">
            <a:avLst/>
          </a:prstGeom>
          <a:solidFill>
            <a:srgbClr val="829D3C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7FCBDE93-6B88-4567-861D-3F8CD79F42A3}"/>
              </a:ext>
            </a:extLst>
          </p:cNvPr>
          <p:cNvSpPr/>
          <p:nvPr/>
        </p:nvSpPr>
        <p:spPr>
          <a:xfrm>
            <a:off x="2724866" y="5943600"/>
            <a:ext cx="1161334" cy="729817"/>
          </a:xfrm>
          <a:prstGeom prst="triangle">
            <a:avLst/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469B3EE-31FE-430B-8E6A-75A86EFBB3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039" y="1549645"/>
            <a:ext cx="968724" cy="114081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1A9E4DE-EB79-4D91-8B95-47FC464C4A09}"/>
              </a:ext>
            </a:extLst>
          </p:cNvPr>
          <p:cNvSpPr txBox="1"/>
          <p:nvPr/>
        </p:nvSpPr>
        <p:spPr>
          <a:xfrm>
            <a:off x="6705600" y="5624513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15/20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C10E4BE-1B1A-40B0-A83C-F502EDA2EBFD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PRODUCT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74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C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A53023D8-B4A1-495F-B153-C82FB552202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50" y="1033364"/>
            <a:ext cx="7962900" cy="5598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" y="142862"/>
            <a:ext cx="2652007" cy="84382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D419391-2746-41F1-88DA-FDB304601D16}"/>
              </a:ext>
            </a:extLst>
          </p:cNvPr>
          <p:cNvSpPr txBox="1"/>
          <p:nvPr/>
        </p:nvSpPr>
        <p:spPr>
          <a:xfrm>
            <a:off x="6705600" y="5624513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16/20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9304E0-433D-4BEE-A196-5B0867DE35A0}"/>
              </a:ext>
            </a:extLst>
          </p:cNvPr>
          <p:cNvSpPr txBox="1"/>
          <p:nvPr/>
        </p:nvSpPr>
        <p:spPr>
          <a:xfrm>
            <a:off x="3048000" y="103107"/>
            <a:ext cx="1828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393BA"/>
                </a:solidFill>
              </a:rPr>
              <a:t>v2.0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6C273F-2398-480A-8969-5B82AAEA1E6F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PRODUCT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94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CBEEF1EE-5997-4902-A6BE-1E04592799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542867"/>
            <a:ext cx="7688703" cy="5772265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EE76F927-93CA-42F7-9854-A57038589C96}"/>
              </a:ext>
            </a:extLst>
          </p:cNvPr>
          <p:cNvGrpSpPr/>
          <p:nvPr/>
        </p:nvGrpSpPr>
        <p:grpSpPr>
          <a:xfrm>
            <a:off x="609600" y="533401"/>
            <a:ext cx="7688704" cy="6100464"/>
            <a:chOff x="609600" y="533401"/>
            <a:chExt cx="7688704" cy="6100464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9A9BC6FA-F15C-4373-81F9-30CF38549BD0}"/>
                </a:ext>
              </a:extLst>
            </p:cNvPr>
            <p:cNvCxnSpPr/>
            <p:nvPr/>
          </p:nvCxnSpPr>
          <p:spPr>
            <a:xfrm>
              <a:off x="609600" y="6324600"/>
              <a:ext cx="762000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40B3152-1CDE-4E3C-8FC3-A677FE7EC86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298304" y="533401"/>
              <a:ext cx="0" cy="6100464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49C6D269-4342-4252-8746-578E09ECD762}"/>
              </a:ext>
            </a:extLst>
          </p:cNvPr>
          <p:cNvSpPr txBox="1"/>
          <p:nvPr/>
        </p:nvSpPr>
        <p:spPr>
          <a:xfrm>
            <a:off x="6934200" y="5551169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17/20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78DE05-90A1-4089-9100-19A6A99BC82C}"/>
              </a:ext>
            </a:extLst>
          </p:cNvPr>
          <p:cNvSpPr txBox="1"/>
          <p:nvPr/>
        </p:nvSpPr>
        <p:spPr>
          <a:xfrm>
            <a:off x="304800" y="5486400"/>
            <a:ext cx="1143000" cy="92333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PRODUCT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326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C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192" y="1600200"/>
            <a:ext cx="9028608" cy="473889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B4391BD2-692C-447D-A617-4F33BACFAD87}"/>
              </a:ext>
            </a:extLst>
          </p:cNvPr>
          <p:cNvGrpSpPr/>
          <p:nvPr/>
        </p:nvGrpSpPr>
        <p:grpSpPr>
          <a:xfrm>
            <a:off x="5362146" y="3429000"/>
            <a:ext cx="886254" cy="452406"/>
            <a:chOff x="5410200" y="3473009"/>
            <a:chExt cx="886254" cy="45240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75116" y="3588875"/>
              <a:ext cx="556423" cy="177044"/>
            </a:xfrm>
            <a:prstGeom prst="rect">
              <a:avLst/>
            </a:prstGeom>
          </p:spPr>
        </p:pic>
        <p:sp>
          <p:nvSpPr>
            <p:cNvPr id="12" name="Cloud 11"/>
            <p:cNvSpPr/>
            <p:nvPr/>
          </p:nvSpPr>
          <p:spPr>
            <a:xfrm>
              <a:off x="5410200" y="3473009"/>
              <a:ext cx="886254" cy="452406"/>
            </a:xfrm>
            <a:prstGeom prst="cloud">
              <a:avLst/>
            </a:prstGeom>
            <a:noFill/>
            <a:ln w="22225">
              <a:solidFill>
                <a:srgbClr val="F4C3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776374" y="6516440"/>
            <a:ext cx="64484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*For demonstration purposes only – </a:t>
            </a:r>
            <a:r>
              <a:rPr lang="en-US" sz="1400" dirty="0">
                <a:solidFill>
                  <a:srgbClr val="0516A7"/>
                </a:solidFill>
              </a:rPr>
              <a:t>Primero will not be a part of the Office 365 suite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000586" y="3471414"/>
            <a:ext cx="10455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50" dirty="0">
                <a:solidFill>
                  <a:srgbClr val="0393BA"/>
                </a:solidFill>
              </a:rPr>
              <a:t>*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81200" y="1981200"/>
            <a:ext cx="1544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Cornelius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017D848-C6AF-4747-85F6-1906C21974D7}"/>
              </a:ext>
            </a:extLst>
          </p:cNvPr>
          <p:cNvSpPr txBox="1"/>
          <p:nvPr/>
        </p:nvSpPr>
        <p:spPr>
          <a:xfrm>
            <a:off x="6781800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18/20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8633858-A9B8-49AB-A3EE-B46ACACE3511}"/>
              </a:ext>
            </a:extLst>
          </p:cNvPr>
          <p:cNvSpPr txBox="1"/>
          <p:nvPr/>
        </p:nvSpPr>
        <p:spPr>
          <a:xfrm>
            <a:off x="304800" y="5334000"/>
            <a:ext cx="1447800" cy="89255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</a:rPr>
              <a:t>OPPORTUNITY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F5B3D24-1719-4B53-9029-065EA98C48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80" y="161110"/>
            <a:ext cx="8218120" cy="176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63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CBC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620011"/>
            <a:ext cx="9144000" cy="507831"/>
          </a:xfrm>
          <a:prstGeom prst="rect">
            <a:avLst/>
          </a:prstGeom>
          <a:solidFill>
            <a:srgbClr val="E0E0D8"/>
          </a:solidFill>
        </p:spPr>
        <p:txBody>
          <a:bodyPr wrap="square" rtlCol="0">
            <a:spAutoFit/>
          </a:bodyPr>
          <a:lstStyle/>
          <a:p>
            <a:endParaRPr lang="en-US" sz="1350" dirty="0"/>
          </a:p>
          <a:p>
            <a:endParaRPr lang="en-US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2066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757573"/>
                </a:solidFill>
                <a:latin typeface="Canaro Book" panose="00000800000000000000" pitchFamily="50" charset="0"/>
              </a:rPr>
              <a:t>Sustainability Plan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52218"/>
            <a:ext cx="3071107" cy="9771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67021D-4A42-456A-8DA9-716F9C45C5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7758" y="5654840"/>
            <a:ext cx="3936084" cy="8386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460B738-570D-4354-8DEC-BBEBA2A62110}"/>
              </a:ext>
            </a:extLst>
          </p:cNvPr>
          <p:cNvSpPr txBox="1"/>
          <p:nvPr/>
        </p:nvSpPr>
        <p:spPr>
          <a:xfrm>
            <a:off x="6781800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19/20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AB458D-5D5D-4159-8A7A-6C2CB734EBC9}"/>
              </a:ext>
            </a:extLst>
          </p:cNvPr>
          <p:cNvSpPr txBox="1"/>
          <p:nvPr/>
        </p:nvSpPr>
        <p:spPr>
          <a:xfrm>
            <a:off x="304800" y="5334000"/>
            <a:ext cx="1447800" cy="89255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</a:rPr>
              <a:t>OPPORTUNITY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88FAC2-7560-4A04-A2DE-E2588A2F31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6" y="-304800"/>
            <a:ext cx="7774782" cy="706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67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93B08FD-5ECC-4728-AA84-CD6AC875BF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2549107E-EC98-4933-8F8F-A1713C39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216557"/>
          </a:xfrm>
          <a:custGeom>
            <a:avLst/>
            <a:gdLst>
              <a:gd name="connsiteX0" fmla="*/ 0 w 12188952"/>
              <a:gd name="connsiteY0" fmla="*/ 0 h 6216557"/>
              <a:gd name="connsiteX1" fmla="*/ 12188952 w 12188952"/>
              <a:gd name="connsiteY1" fmla="*/ 0 h 6216557"/>
              <a:gd name="connsiteX2" fmla="*/ 12188952 w 12188952"/>
              <a:gd name="connsiteY2" fmla="*/ 5609705 h 6216557"/>
              <a:gd name="connsiteX3" fmla="*/ 12049115 w 12188952"/>
              <a:gd name="connsiteY3" fmla="*/ 5640762 h 6216557"/>
              <a:gd name="connsiteX4" fmla="*/ 6096001 w 12188952"/>
              <a:gd name="connsiteY4" fmla="*/ 6216557 h 6216557"/>
              <a:gd name="connsiteX5" fmla="*/ 142887 w 12188952"/>
              <a:gd name="connsiteY5" fmla="*/ 5640762 h 6216557"/>
              <a:gd name="connsiteX6" fmla="*/ 0 w 12188952"/>
              <a:gd name="connsiteY6" fmla="*/ 5609028 h 621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6216557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ln w="9525">
            <a:noFill/>
          </a:ln>
          <a:effectLst>
            <a:outerShdw blurRad="50800" dist="38100" dir="5400000" algn="t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4949A66-6E9F-441F-9AFD-5E03F02477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24" r="6718" b="1"/>
          <a:stretch/>
        </p:blipFill>
        <p:spPr>
          <a:xfrm>
            <a:off x="20" y="1"/>
            <a:ext cx="9143980" cy="6216557"/>
          </a:xfrm>
          <a:custGeom>
            <a:avLst/>
            <a:gdLst>
              <a:gd name="connsiteX0" fmla="*/ 0 w 12188952"/>
              <a:gd name="connsiteY0" fmla="*/ 0 h 6216557"/>
              <a:gd name="connsiteX1" fmla="*/ 12188952 w 12188952"/>
              <a:gd name="connsiteY1" fmla="*/ 0 h 6216557"/>
              <a:gd name="connsiteX2" fmla="*/ 12188952 w 12188952"/>
              <a:gd name="connsiteY2" fmla="*/ 5609705 h 6216557"/>
              <a:gd name="connsiteX3" fmla="*/ 12049115 w 12188952"/>
              <a:gd name="connsiteY3" fmla="*/ 5640762 h 6216557"/>
              <a:gd name="connsiteX4" fmla="*/ 6096001 w 12188952"/>
              <a:gd name="connsiteY4" fmla="*/ 6216557 h 6216557"/>
              <a:gd name="connsiteX5" fmla="*/ 142887 w 12188952"/>
              <a:gd name="connsiteY5" fmla="*/ 5640762 h 6216557"/>
              <a:gd name="connsiteX6" fmla="*/ 0 w 12188952"/>
              <a:gd name="connsiteY6" fmla="*/ 5609028 h 621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6216557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EEB389-AEEF-4223-B549-C50F2B0C2A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7" y="3962400"/>
            <a:ext cx="9056881" cy="13144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8CC4D1-953C-4373-8324-DA6BC807A553}"/>
              </a:ext>
            </a:extLst>
          </p:cNvPr>
          <p:cNvSpPr txBox="1"/>
          <p:nvPr/>
        </p:nvSpPr>
        <p:spPr>
          <a:xfrm>
            <a:off x="2362201" y="5439915"/>
            <a:ext cx="5839676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accent6">
                    <a:lumMod val="75000"/>
                  </a:schemeClr>
                </a:solidFill>
              </a:rPr>
              <a:t>  www.RD4C.org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8C10D5-A1D9-476F-9BF8-B1DC7DDC2424}"/>
              </a:ext>
            </a:extLst>
          </p:cNvPr>
          <p:cNvSpPr txBox="1"/>
          <p:nvPr/>
        </p:nvSpPr>
        <p:spPr>
          <a:xfrm>
            <a:off x="304800" y="5334000"/>
            <a:ext cx="1447800" cy="89255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endParaRPr lang="en-US" b="1" dirty="0">
              <a:solidFill>
                <a:schemeClr val="bg1"/>
              </a:solidFill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</a:rPr>
              <a:t>OPPORTUNITY</a:t>
            </a:r>
          </a:p>
          <a:p>
            <a:pPr algn="ctr"/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C3DE962-68BF-41D7-87F8-7D532BDD79D2}"/>
              </a:ext>
            </a:extLst>
          </p:cNvPr>
          <p:cNvSpPr txBox="1"/>
          <p:nvPr/>
        </p:nvSpPr>
        <p:spPr>
          <a:xfrm>
            <a:off x="6781800" y="5654840"/>
            <a:ext cx="1981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B0F0"/>
                </a:solidFill>
              </a:rPr>
              <a:t>20/20</a:t>
            </a:r>
          </a:p>
        </p:txBody>
      </p:sp>
    </p:spTree>
    <p:extLst>
      <p:ext uri="{BB962C8B-B14F-4D97-AF65-F5344CB8AC3E}">
        <p14:creationId xmlns:p14="http://schemas.microsoft.com/office/powerpoint/2010/main" val="154468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314</Words>
  <Application>Microsoft Office PowerPoint</Application>
  <PresentationFormat>On-screen Show (4:3)</PresentationFormat>
  <Paragraphs>146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Cambria Math</vt:lpstr>
      <vt:lpstr>Canaro Book</vt:lpstr>
      <vt:lpstr>Wingdings</vt:lpstr>
      <vt:lpstr>Office Theme</vt:lpstr>
      <vt:lpstr>PowerPoint Presentation</vt:lpstr>
      <vt:lpstr>█(@ x)/█(?@)</vt:lpstr>
      <vt:lpstr>PowerPoint Presentation</vt:lpstr>
      <vt:lpstr>PowerPoint Presentation</vt:lpstr>
      <vt:lpstr>PowerPoint Presentation</vt:lpstr>
      <vt:lpstr>PowerPoint Presentation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Primero™ v1 at scale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Sustainability Plan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MacTavish</dc:creator>
  <cp:lastModifiedBy>McGill, Deborah</cp:lastModifiedBy>
  <cp:revision>12</cp:revision>
  <dcterms:created xsi:type="dcterms:W3CDTF">2019-12-03T12:10:49Z</dcterms:created>
  <dcterms:modified xsi:type="dcterms:W3CDTF">2020-01-28T20:50:27Z</dcterms:modified>
</cp:coreProperties>
</file>